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76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7775575" cy="10907713"/>
  <p:notesSz cx="7318375" cy="10450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92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4008"/>
    <a:srgbClr val="C5002A"/>
    <a:srgbClr val="F9E200"/>
    <a:srgbClr val="CC5517"/>
    <a:srgbClr val="FF6600"/>
    <a:srgbClr val="000099"/>
    <a:srgbClr val="0000FF"/>
    <a:srgbClr val="FF3300"/>
    <a:srgbClr val="663300"/>
    <a:srgbClr val="9C3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6" autoAdjust="0"/>
    <p:restoredTop sz="50000" autoAdjust="0"/>
  </p:normalViewPr>
  <p:slideViewPr>
    <p:cSldViewPr snapToGrid="0">
      <p:cViewPr varScale="1">
        <p:scale>
          <a:sx n="110" d="100"/>
          <a:sy n="110" d="100"/>
        </p:scale>
        <p:origin x="5048" y="19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2148" y="-108"/>
      </p:cViewPr>
      <p:guideLst>
        <p:guide orient="horz" pos="3292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144967" y="0"/>
            <a:ext cx="3171825" cy="522288"/>
          </a:xfrm>
          <a:prstGeom prst="rect">
            <a:avLst/>
          </a:prstGeom>
        </p:spPr>
        <p:txBody>
          <a:bodyPr vert="horz" lIns="91396" tIns="45699" rIns="91396" bIns="45699" rtlCol="0"/>
          <a:lstStyle>
            <a:lvl1pPr algn="r">
              <a:defRPr sz="1100"/>
            </a:lvl1pPr>
          </a:lstStyle>
          <a:p>
            <a:fld id="{EA4C0380-2DE9-498B-B68D-60B46204BA80}" type="datetimeFigureOut">
              <a:rPr kumimoji="1" lang="ja-JP" altLang="en-US" smtClean="0"/>
              <a:pPr/>
              <a:t>2019/3/3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144967" y="9926643"/>
            <a:ext cx="3171825" cy="522287"/>
          </a:xfrm>
          <a:prstGeom prst="rect">
            <a:avLst/>
          </a:prstGeom>
        </p:spPr>
        <p:txBody>
          <a:bodyPr vert="horz" lIns="91396" tIns="45699" rIns="91396" bIns="45699" rtlCol="0" anchor="b"/>
          <a:lstStyle>
            <a:lvl1pPr algn="r">
              <a:defRPr sz="1100"/>
            </a:lvl1pPr>
          </a:lstStyle>
          <a:p>
            <a:fld id="{78A262EF-70DF-4926-8929-0A60A2E81DC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405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145393" y="3"/>
            <a:ext cx="3171295" cy="524339"/>
          </a:xfrm>
          <a:prstGeom prst="rect">
            <a:avLst/>
          </a:prstGeom>
        </p:spPr>
        <p:txBody>
          <a:bodyPr vert="horz" lIns="97119" tIns="48560" rIns="97119" bIns="48560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2019/3/3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401888" y="1304925"/>
            <a:ext cx="2514600" cy="3529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19" tIns="48560" rIns="97119" bIns="4856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31838" y="5029313"/>
            <a:ext cx="5854700" cy="4114889"/>
          </a:xfrm>
          <a:prstGeom prst="rect">
            <a:avLst/>
          </a:prstGeom>
        </p:spPr>
        <p:txBody>
          <a:bodyPr vert="horz" lIns="97119" tIns="48560" rIns="97119" bIns="4856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l">
              <a:defRPr sz="11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145393" y="9926178"/>
            <a:ext cx="3171295" cy="524338"/>
          </a:xfrm>
          <a:prstGeom prst="rect">
            <a:avLst/>
          </a:prstGeom>
        </p:spPr>
        <p:txBody>
          <a:bodyPr vert="horz" lIns="97119" tIns="48560" rIns="97119" bIns="48560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dirty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01"/>
            <a:ext cx="7781925" cy="109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813526"/>
            <a:ext cx="7781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2" y="3574329"/>
            <a:ext cx="3764056" cy="1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正方形/長方形 63"/>
          <p:cNvSpPr/>
          <p:nvPr/>
        </p:nvSpPr>
        <p:spPr>
          <a:xfrm rot="600000">
            <a:off x="9028658" y="3880309"/>
            <a:ext cx="1440347" cy="20268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S PGothic" pitchFamily="34" charset="-128"/>
                <a:ea typeface="MS PGothic" pitchFamily="34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MS PGothic" pitchFamily="34" charset="-128"/>
              <a:ea typeface="MS PGothic" pitchFamily="34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MS PGothic" pitchFamily="34" charset="-128"/>
                <a:ea typeface="MS PGothic" pitchFamily="34" charset="-128"/>
                <a:cs typeface="メイリオ" panose="020B0604030504040204" pitchFamily="50" charset="-128"/>
              </a:rPr>
              <a:t>入れてください</a:t>
            </a:r>
            <a:endParaRPr kumimoji="1" lang="ja-JP" altLang="en-US" sz="1400" b="1" dirty="0">
              <a:latin typeface="MS PGothic" pitchFamily="34" charset="-128"/>
              <a:ea typeface="MS PGothic" pitchFamily="34" charset="-128"/>
              <a:cs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 rot="-480000">
            <a:off x="8644049" y="6749002"/>
            <a:ext cx="2026800" cy="138695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MS PGothic" pitchFamily="34" charset="-128"/>
                <a:ea typeface="MS PGothic" pitchFamily="34" charset="-128"/>
                <a:cs typeface="メイリオ" panose="020B0604030504040204" pitchFamily="50" charset="-128"/>
              </a:rPr>
              <a:t>写真を</a:t>
            </a:r>
            <a:endParaRPr kumimoji="1" lang="en-US" altLang="ja-JP" sz="1400" b="1" dirty="0">
              <a:latin typeface="MS PGothic" pitchFamily="34" charset="-128"/>
              <a:ea typeface="MS PGothic" pitchFamily="34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1400" b="1" dirty="0">
                <a:latin typeface="MS PGothic" pitchFamily="34" charset="-128"/>
                <a:ea typeface="MS PGothic" pitchFamily="34" charset="-128"/>
                <a:cs typeface="メイリオ" panose="020B0604030504040204" pitchFamily="50" charset="-128"/>
              </a:rPr>
              <a:t>入れてください</a:t>
            </a:r>
            <a:endParaRPr kumimoji="1" lang="ja-JP" altLang="en-US" sz="1400" b="1" dirty="0">
              <a:latin typeface="MS PGothic" pitchFamily="34" charset="-128"/>
              <a:ea typeface="MS PGothic" pitchFamily="34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574372" y="8865947"/>
          <a:ext cx="6570316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2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346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41345" y="9970285"/>
            <a:ext cx="3437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Happy English Academy</a:t>
            </a:r>
            <a:endParaRPr lang="zh-CN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9766" y="9970285"/>
            <a:ext cx="4365993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ja-JP" sz="28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080-9426-5944</a:t>
            </a:r>
          </a:p>
          <a:p>
            <a:pPr>
              <a:spcBef>
                <a:spcPts val="300"/>
              </a:spcBef>
            </a:pPr>
            <a:r>
              <a:rPr lang="en-US" altLang="ja-JP" sz="11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info@happy-english-academy.com</a:t>
            </a:r>
            <a:endParaRPr lang="en-US" altLang="zh-TW" sz="11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6" y="1329892"/>
            <a:ext cx="6843952" cy="17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73918" y="8313132"/>
            <a:ext cx="3076773" cy="828000"/>
            <a:chOff x="200502" y="7883149"/>
            <a:chExt cx="3076773" cy="8280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2" y="7883149"/>
              <a:ext cx="3076773" cy="82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 rot="21300000">
              <a:off x="501192" y="8015315"/>
              <a:ext cx="25955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b="1">
                  <a:solidFill>
                    <a:srgbClr val="FFF347"/>
                  </a:solidFill>
                </a:rPr>
                <a:t>６時間の内容！</a:t>
              </a:r>
              <a:endParaRPr lang="zh-CN" altLang="en-US" sz="2800" b="1" dirty="0">
                <a:solidFill>
                  <a:srgbClr val="FFF347"/>
                </a:solidFill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4AB46F7-2B03-184B-9A36-E8E991E69208}"/>
              </a:ext>
            </a:extLst>
          </p:cNvPr>
          <p:cNvSpPr txBox="1"/>
          <p:nvPr/>
        </p:nvSpPr>
        <p:spPr>
          <a:xfrm>
            <a:off x="574372" y="685069"/>
            <a:ext cx="2876319" cy="401007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ja-JP" altLang="en-US" b="1">
                <a:latin typeface="Meiryo UI" panose="020B0604030504040204" pitchFamily="34" charset="-128"/>
                <a:ea typeface="Meiryo UI" panose="020B0604030504040204" pitchFamily="34" charset="-128"/>
              </a:rPr>
              <a:t>学ぶ楽しさを知ってほしい</a:t>
            </a:r>
            <a:endParaRPr kumimoji="1" lang="ja-JP" altLang="en-US" b="1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円形吹き出し 4">
            <a:extLst>
              <a:ext uri="{FF2B5EF4-FFF2-40B4-BE49-F238E27FC236}">
                <a16:creationId xmlns:a16="http://schemas.microsoft.com/office/drawing/2014/main" id="{3C8083C3-D5EB-9A41-B9A1-A82AE879D742}"/>
              </a:ext>
            </a:extLst>
          </p:cNvPr>
          <p:cNvSpPr/>
          <p:nvPr/>
        </p:nvSpPr>
        <p:spPr>
          <a:xfrm>
            <a:off x="5325138" y="155255"/>
            <a:ext cx="1819550" cy="1068814"/>
          </a:xfrm>
          <a:prstGeom prst="wedgeEllipse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latin typeface="Meiryo UI" panose="020B0604030504040204" pitchFamily="34" charset="-128"/>
                <a:ea typeface="Meiryo UI" panose="020B0604030504040204" pitchFamily="34" charset="-128"/>
              </a:rPr>
              <a:t>送迎あり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DF0790-B5ED-344B-8988-7D7FF4A9574E}"/>
              </a:ext>
            </a:extLst>
          </p:cNvPr>
          <p:cNvSpPr txBox="1"/>
          <p:nvPr/>
        </p:nvSpPr>
        <p:spPr>
          <a:xfrm>
            <a:off x="1207409" y="9101630"/>
            <a:ext cx="5120312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●英会話</a:t>
            </a:r>
            <a:r>
              <a:rPr kumimoji="1" lang="en-US" altLang="ja-JP" dirty="0"/>
              <a:t>	</a:t>
            </a:r>
            <a:r>
              <a:rPr kumimoji="1" lang="ja-JP" altLang="en-US"/>
              <a:t>　　●硬筆（又は書道）　　●かけっこ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0B25F3-ABDA-2946-8790-D38069FF6864}"/>
              </a:ext>
            </a:extLst>
          </p:cNvPr>
          <p:cNvSpPr txBox="1"/>
          <p:nvPr/>
        </p:nvSpPr>
        <p:spPr>
          <a:xfrm>
            <a:off x="154847" y="10309153"/>
            <a:ext cx="269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草加市新栄</a:t>
            </a:r>
            <a:r>
              <a:rPr kumimoji="1" lang="en-US" altLang="ja-JP" sz="24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1-46-12</a:t>
            </a:r>
            <a:endParaRPr kumimoji="1" lang="ja-JP" altLang="en-US" sz="24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ECD8833-9AB6-614A-8323-8A0912E4A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88" y="10273297"/>
            <a:ext cx="533376" cy="533376"/>
          </a:xfrm>
          <a:prstGeom prst="rect">
            <a:avLst/>
          </a:prstGeom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3D23F359-C7A9-6E43-A469-A843F63E3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2" y="4166980"/>
            <a:ext cx="4172055" cy="12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10">
            <a:extLst>
              <a:ext uri="{FF2B5EF4-FFF2-40B4-BE49-F238E27FC236}">
                <a16:creationId xmlns:a16="http://schemas.microsoft.com/office/drawing/2014/main" id="{DCB5099E-1865-A549-B258-F62F819A6DFE}"/>
              </a:ext>
            </a:extLst>
          </p:cNvPr>
          <p:cNvSpPr txBox="1"/>
          <p:nvPr/>
        </p:nvSpPr>
        <p:spPr>
          <a:xfrm>
            <a:off x="224280" y="3320170"/>
            <a:ext cx="31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春休み、６時間コース！！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280" y="3912215"/>
            <a:ext cx="392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年少</a:t>
            </a:r>
            <a:r>
              <a:rPr lang="en-US" altLang="ja-JP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中学３年生の方</a:t>
            </a:r>
            <a:r>
              <a:rPr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まで</a:t>
            </a:r>
            <a:r>
              <a:rPr lang="ja-JP" altLang="en-US" sz="2000">
                <a:latin typeface="Meiryo UI" panose="020B0604030504040204" pitchFamily="34" charset="-128"/>
                <a:ea typeface="Meiryo UI" panose="020B0604030504040204" pitchFamily="34" charset="-128"/>
              </a:rPr>
              <a:t>！！</a:t>
            </a:r>
            <a:endParaRPr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3CA0778-D3A6-2F46-B064-92806C299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0">
            <a:off x="4669932" y="3432356"/>
            <a:ext cx="2845663" cy="213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846057-38EC-0040-8631-5C9DA7E3671D}"/>
              </a:ext>
            </a:extLst>
          </p:cNvPr>
          <p:cNvSpPr txBox="1"/>
          <p:nvPr/>
        </p:nvSpPr>
        <p:spPr>
          <a:xfrm>
            <a:off x="194413" y="5963386"/>
            <a:ext cx="823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●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3/17(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日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), 27(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水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), 29(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金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), 4/1(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月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	  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集合時間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	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10:30</a:t>
            </a:r>
            <a:r>
              <a:rPr lang="en-US" altLang="ja-JP" sz="14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解散時間 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16:30</a:t>
            </a:r>
          </a:p>
          <a:p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●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3/28(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木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（お昼不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要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		  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集合時間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12:30</a:t>
            </a:r>
            <a:r>
              <a:rPr lang="en-US" altLang="ja-JP" sz="14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解散時間 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18:30</a:t>
            </a:r>
          </a:p>
          <a:p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●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4/4(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木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			  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集合時</a:t>
            </a: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間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20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9:00</a:t>
            </a:r>
            <a:r>
              <a:rPr lang="en-US" altLang="ja-JP" sz="14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ja-JP" altLang="ja-JP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解散時間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en-US" altLang="ja-JP" sz="2000" b="1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15:00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00440E-116A-F94F-9727-0E8AFDDB6BBA}"/>
              </a:ext>
            </a:extLst>
          </p:cNvPr>
          <p:cNvSpPr/>
          <p:nvPr/>
        </p:nvSpPr>
        <p:spPr>
          <a:xfrm>
            <a:off x="194413" y="4492070"/>
            <a:ext cx="483712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今までの学習した内容を復習して、新しいスタートを切りましょう！</a:t>
            </a:r>
            <a:endParaRPr lang="en-US" altLang="ja-JP" sz="14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仲間と学ぶこと、個別に学ぶこと。これが非常に大切です。</a:t>
            </a:r>
            <a:endParaRPr lang="en-US" altLang="ja-JP" sz="14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仲間との学び、意見交換、遊びを通して仲良くなりましょう！</a:t>
            </a:r>
            <a:endParaRPr lang="en-US" altLang="ja-JP" sz="14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400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リラックスしている時が、一番色んなことを吸収します。</a:t>
            </a:r>
            <a:endParaRPr lang="en-US" altLang="ja-JP" sz="14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400" kern="100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b="1" kern="1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集合場所：</a:t>
            </a:r>
            <a:r>
              <a:rPr lang="ja-JP" altLang="ja-JP" sz="1600" b="1" kern="1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新栄教室（草加市新栄</a:t>
            </a:r>
            <a:r>
              <a:rPr lang="en-US" altLang="ja-JP" sz="1600" b="1" kern="1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1-46-12</a:t>
            </a:r>
            <a:r>
              <a:rPr lang="ja-JP" altLang="ja-JP" sz="1600" b="1" kern="1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）</a:t>
            </a:r>
            <a:endParaRPr lang="ja-JP" altLang="ja-JP" sz="1600" b="1" kern="10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A89414FD-BD08-544A-BC00-C3888AF0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2" y="7693267"/>
            <a:ext cx="5847561" cy="12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7CD278-9E59-FF40-AC6A-1EE40688D044}"/>
              </a:ext>
            </a:extLst>
          </p:cNvPr>
          <p:cNvSpPr txBox="1"/>
          <p:nvPr/>
        </p:nvSpPr>
        <p:spPr>
          <a:xfrm>
            <a:off x="194413" y="7108491"/>
            <a:ext cx="599880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400" kern="1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＊日程の組み合わせは自由！</a:t>
            </a:r>
            <a:r>
              <a:rPr lang="en-US" altLang="ja-JP" sz="1400" kern="100" dirty="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(1</a:t>
            </a:r>
            <a:r>
              <a:rPr lang="ja-JP" altLang="ja-JP" sz="1400" kern="100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回だけでも参加可能）</a:t>
            </a:r>
            <a:endParaRPr lang="ja-JP" altLang="ja-JP" sz="1400" kern="10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10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１回　</a:t>
            </a:r>
            <a:r>
              <a:rPr lang="en-US" altLang="ja-JP" sz="1400" kern="1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4,000 </a:t>
            </a:r>
            <a:r>
              <a:rPr lang="ja-JP" altLang="ja-JP" sz="1400" kern="10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円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ja-JP" altLang="ja-JP" sz="1400" kern="10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３回　</a:t>
            </a:r>
            <a:r>
              <a:rPr lang="en-US" altLang="ja-JP" sz="1400" kern="10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10,000</a:t>
            </a:r>
            <a:r>
              <a:rPr lang="ja-JP" altLang="ja-JP" sz="1400" kern="10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円　</a:t>
            </a:r>
            <a:r>
              <a:rPr lang="en-US" altLang="ja-JP" sz="1400" kern="100" dirty="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	</a:t>
            </a:r>
            <a:r>
              <a:rPr lang="ja-JP" altLang="ja-JP" sz="1400" kern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ＭＳ Ｐゴシック" panose="020B0600070205080204" pitchFamily="34" charset="-128"/>
              </a:rPr>
              <a:t>６回　</a:t>
            </a:r>
            <a:r>
              <a:rPr lang="en-US" altLang="ja-JP" sz="1400" kern="0" dirty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ＭＳ Ｐゴシック" panose="020B0600070205080204" pitchFamily="34" charset="-128"/>
              </a:rPr>
              <a:t>20,000</a:t>
            </a:r>
            <a:r>
              <a:rPr lang="ja-JP" altLang="ja-JP" sz="1400" kern="0">
                <a:solidFill>
                  <a:srgbClr val="0000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ＭＳ Ｐゴシック" panose="020B0600070205080204" pitchFamily="34" charset="-128"/>
              </a:rPr>
              <a:t>円</a:t>
            </a:r>
            <a:endParaRPr lang="en-US" altLang="ja-JP" sz="14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ja-JP" sz="1400" kern="0">
                <a:latin typeface="Meiryo UI" panose="020B0604030504040204" pitchFamily="34" charset="-128"/>
                <a:ea typeface="Meiryo UI" panose="020B0604030504040204" pitchFamily="34" charset="-128"/>
                <a:cs typeface="ＭＳ Ｐゴシック" panose="020B0600070205080204" pitchFamily="34" charset="-128"/>
              </a:rPr>
              <a:t>尚、当教室にお通いいただいている生徒の方は、上記の値段の半額になります。</a:t>
            </a:r>
            <a:endParaRPr lang="en-US" altLang="ja-JP" sz="1400" kern="0" dirty="0">
              <a:latin typeface="Meiryo UI" panose="020B0604030504040204" pitchFamily="34" charset="-128"/>
              <a:ea typeface="Meiryo UI" panose="020B0604030504040204" pitchFamily="34" charset="-128"/>
              <a:cs typeface="ＭＳ Ｐゴシック" panose="020B0600070205080204" pitchFamily="34" charset="-128"/>
            </a:endParaRPr>
          </a:p>
          <a:p>
            <a:pPr algn="just">
              <a:spcAft>
                <a:spcPts val="0"/>
              </a:spcAft>
            </a:pPr>
            <a:endParaRPr lang="en-US" altLang="ja-JP" sz="1600" kern="10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b="1" kern="100"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お気軽にお問い合わせ下さい！</a:t>
            </a:r>
            <a:endParaRPr lang="en-US" altLang="ja-JP" sz="1600" b="1" kern="0" dirty="0"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7394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defRPr sz="3200" b="1" dirty="0" smtClean="0">
            <a:latin typeface="HGP創英角ｺﾞｼｯｸUB" panose="020B0900000000000000" pitchFamily="50" charset="-128"/>
            <a:ea typeface="HGP創英角ｺﾞｼｯｸUB" panose="020B0900000000000000" pitchFamily="50" charset="-12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Macintosh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Meiryo UI</vt:lpstr>
      <vt:lpstr>ＭＳ Ｐゴシック</vt:lpstr>
      <vt:lpstr>ＭＳ Ｐゴシック</vt:lpstr>
      <vt:lpstr>宋体</vt:lpstr>
      <vt:lpstr>メイリオ</vt:lpstr>
      <vt:lpstr>Arial</vt:lpstr>
      <vt:lpstr>Calibri</vt:lpstr>
      <vt:lpstr>Calibri Light</vt:lpstr>
      <vt:lpstr>Times New Roman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2019-03-03T05:59:54Z</cp:lastPrinted>
  <dcterms:created xsi:type="dcterms:W3CDTF">2017-01-19T10:53:12Z</dcterms:created>
  <dcterms:modified xsi:type="dcterms:W3CDTF">2019-03-03T06:01:25Z</dcterms:modified>
</cp:coreProperties>
</file>